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7" r:id="rId2"/>
    <p:sldId id="258" r:id="rId3"/>
    <p:sldId id="259" r:id="rId4"/>
    <p:sldId id="260" r:id="rId5"/>
    <p:sldId id="261" r:id="rId6"/>
    <p:sldId id="262" r:id="rId7"/>
    <p:sldId id="263"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437" y="3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C44165-32E0-40DA-A30E-59BCB81709F4}" type="datetimeFigureOut">
              <a:rPr lang="it-IT" smtClean="0"/>
              <a:t>06/05/2021</a:t>
            </a:fld>
            <a:endParaRPr lang="it-IT"/>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C6C26EF-4772-411A-8CCA-DE0E6F469856}" type="slidenum">
              <a:rPr lang="it-IT" smtClean="0"/>
              <a:t>‹N›</a:t>
            </a:fld>
            <a:endParaRPr lang="it-IT"/>
          </a:p>
        </p:txBody>
      </p:sp>
    </p:spTree>
    <p:extLst>
      <p:ext uri="{BB962C8B-B14F-4D97-AF65-F5344CB8AC3E}">
        <p14:creationId xmlns:p14="http://schemas.microsoft.com/office/powerpoint/2010/main" val="16948777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dirty="0"/>
          </a:p>
        </p:txBody>
      </p:sp>
      <p:sp>
        <p:nvSpPr>
          <p:cNvPr id="4" name="Slide Number Placeholder 3"/>
          <p:cNvSpPr>
            <a:spLocks noGrp="1"/>
          </p:cNvSpPr>
          <p:nvPr>
            <p:ph type="sldNum" sz="quarter" idx="10"/>
          </p:nvPr>
        </p:nvSpPr>
        <p:spPr/>
        <p:txBody>
          <a:bodyPr/>
          <a:lstStyle/>
          <a:p>
            <a:fld id="{DC6C26EF-4772-411A-8CCA-DE0E6F469856}" type="slidenum">
              <a:rPr lang="it-IT" smtClean="0"/>
              <a:t>6</a:t>
            </a:fld>
            <a:endParaRPr lang="it-IT"/>
          </a:p>
        </p:txBody>
      </p:sp>
    </p:spTree>
    <p:extLst>
      <p:ext uri="{BB962C8B-B14F-4D97-AF65-F5344CB8AC3E}">
        <p14:creationId xmlns:p14="http://schemas.microsoft.com/office/powerpoint/2010/main" val="22092751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5/6/2021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‹N›</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62500" lnSpcReduction="20000"/>
          </a:bodyPr>
          <a:lstStyle/>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 پہلی اور دوسری کلاس</a:t>
            </a:r>
            <a:r>
              <a:rPr lang="it-IT" dirty="0" smtClean="0">
                <a:latin typeface="Arabic Typesetting" pitchFamily="66" charset="-78"/>
                <a:cs typeface="Arabic Typesetting" pitchFamily="66" charset="-78"/>
              </a:rPr>
              <a:t>   </a:t>
            </a:r>
            <a:endParaRPr lang="ur-PK" dirty="0" smtClean="0">
              <a:latin typeface="Arabic Typesetting" pitchFamily="66" charset="-78"/>
              <a:cs typeface="Arabic Typesetting" pitchFamily="66" charset="-78"/>
            </a:endParaRPr>
          </a:p>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پرائمری اسکول</a:t>
            </a:r>
            <a:r>
              <a:rPr lang="it-IT" dirty="0" smtClean="0">
                <a:latin typeface="Arabic Typesetting" pitchFamily="66" charset="-78"/>
                <a:cs typeface="Arabic Typesetting" pitchFamily="66" charset="-78"/>
              </a:rPr>
              <a:t> </a:t>
            </a:r>
            <a:endParaRPr lang="ur-PK" dirty="0" smtClean="0">
              <a:latin typeface="Arabic Typesetting" pitchFamily="66" charset="-78"/>
              <a:cs typeface="Arabic Typesetting" pitchFamily="66" charset="-78"/>
            </a:endParaRPr>
          </a:p>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 کے بچوں کے والدین</a:t>
            </a:r>
            <a:r>
              <a:rPr lang="it-IT" dirty="0" smtClean="0">
                <a:latin typeface="Arabic Typesetting" pitchFamily="66" charset="-78"/>
                <a:cs typeface="Arabic Typesetting" pitchFamily="66" charset="-78"/>
              </a:rPr>
              <a:t>   </a:t>
            </a:r>
            <a:endParaRPr lang="ur-PK" dirty="0" smtClean="0">
              <a:latin typeface="Arabic Typesetting" pitchFamily="66" charset="-78"/>
              <a:cs typeface="Arabic Typesetting" pitchFamily="66" charset="-78"/>
            </a:endParaRPr>
          </a:p>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تدریسی عملے</a:t>
            </a: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 </a:t>
            </a:r>
          </a:p>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اے ٹی اے اہلکار</a:t>
            </a:r>
            <a:r>
              <a:rPr lang="it-IT" dirty="0" smtClean="0">
                <a:latin typeface="Arabic Typesetting" pitchFamily="66" charset="-78"/>
                <a:cs typeface="Arabic Typesetting" pitchFamily="66" charset="-78"/>
              </a:rPr>
              <a:t>  </a:t>
            </a:r>
            <a:endParaRPr lang="ur-PK" dirty="0" smtClean="0">
              <a:latin typeface="Arabic Typesetting" pitchFamily="66" charset="-78"/>
              <a:cs typeface="Arabic Typesetting" pitchFamily="66" charset="-78"/>
            </a:endParaRPr>
          </a:p>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ایل ایل ایس ایس</a:t>
            </a:r>
          </a:p>
          <a:p>
            <a:pPr>
              <a:buNone/>
            </a:pPr>
            <a:endParaRPr lang="ur-PK" dirty="0" smtClean="0">
              <a:latin typeface="Arabic Typesetting" pitchFamily="66" charset="-78"/>
              <a:cs typeface="Arabic Typesetting" pitchFamily="66" charset="-78"/>
            </a:endParaRPr>
          </a:p>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موضوع: پاگو ان ریٹ - الیکٹرانک ادائیگیوں کی خدمتہم آپ کو مطلع کرتے ہیں کہ: ریگو میں ریگو سرگرم ہے</a:t>
            </a:r>
            <a:r>
              <a:rPr lang="it-IT" dirty="0" smtClean="0">
                <a:latin typeface="Arabic Typesetting" pitchFamily="66" charset="-78"/>
                <a:cs typeface="Arabic Typesetting" pitchFamily="66" charset="-78"/>
              </a:rPr>
              <a:t> </a:t>
            </a:r>
            <a:endParaRPr lang="ur-PK" dirty="0" smtClean="0">
              <a:latin typeface="Arabic Typesetting" pitchFamily="66" charset="-78"/>
              <a:cs typeface="Arabic Typesetting" pitchFamily="66" charset="-78"/>
            </a:endParaRPr>
          </a:p>
          <a:p>
            <a:pPr>
              <a:buNone/>
            </a:pPr>
            <a:r>
              <a:rPr lang="ur-PK" dirty="0" smtClean="0">
                <a:latin typeface="Arabic Typesetting" pitchFamily="66" charset="-78"/>
                <a:cs typeface="Arabic Typesetting" pitchFamily="66" charset="-78"/>
              </a:rPr>
              <a:t>وزارت تعلیم کے ذریعہ آن لائن ادائیگی کا نظام پیش کیا گیا ہے، جو والدین / سرپرستوں کو، اسکول کے ذریعہ فراہم کردہ مختلف خدمات کے لئے </a:t>
            </a: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لازمی ادائیگیاں کرنے کی  (آن لائن )اجازت دیتا ہے</a:t>
            </a:r>
            <a:r>
              <a:rPr lang="it-IT" dirty="0" smtClean="0">
                <a:latin typeface="Arabic Typesetting" pitchFamily="66" charset="-78"/>
                <a:cs typeface="Arabic Typesetting" pitchFamily="66" charset="-78"/>
              </a:rPr>
              <a:t>   </a:t>
            </a:r>
          </a:p>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آج کے بعد سے فیملیز درج زیل ادیگیاں کرسکیں گے:</a:t>
            </a:r>
          </a:p>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ہدایت شدہ دورے</a:t>
            </a:r>
            <a:r>
              <a:rPr lang="it-IT" dirty="0" smtClean="0">
                <a:latin typeface="Arabic Typesetting" pitchFamily="66" charset="-78"/>
                <a:cs typeface="Arabic Typesetting" pitchFamily="66" charset="-78"/>
              </a:rPr>
              <a:t>   </a:t>
            </a:r>
          </a:p>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تعلیمی دوروں</a:t>
            </a:r>
            <a:r>
              <a:rPr lang="it-IT" dirty="0" smtClean="0">
                <a:latin typeface="Arabic Typesetting" pitchFamily="66" charset="-78"/>
                <a:cs typeface="Arabic Typesetting" pitchFamily="66" charset="-78"/>
              </a:rPr>
              <a:t>  </a:t>
            </a:r>
            <a:endParaRPr lang="ur-PK" dirty="0" smtClean="0">
              <a:latin typeface="Arabic Typesetting" pitchFamily="66" charset="-78"/>
              <a:cs typeface="Arabic Typesetting" pitchFamily="66" charset="-78"/>
            </a:endParaRPr>
          </a:p>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اسکول انشورنس</a:t>
            </a:r>
            <a:r>
              <a:rPr lang="it-IT" dirty="0" smtClean="0">
                <a:latin typeface="Arabic Typesetting" pitchFamily="66" charset="-78"/>
                <a:cs typeface="Arabic Typesetting" pitchFamily="66" charset="-78"/>
              </a:rPr>
              <a:t> </a:t>
            </a:r>
            <a:endParaRPr lang="ur-PK" dirty="0" smtClean="0">
              <a:latin typeface="Arabic Typesetting" pitchFamily="66" charset="-78"/>
              <a:cs typeface="Arabic Typesetting" pitchFamily="66" charset="-78"/>
            </a:endParaRPr>
          </a:p>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تربیت کی پیش کش کو بڑھانے کے لئے رضاکارانہ تعاون۔</a:t>
            </a:r>
            <a:r>
              <a:rPr lang="it-IT" dirty="0" smtClean="0">
                <a:latin typeface="Arabic Typesetting" pitchFamily="66" charset="-78"/>
                <a:cs typeface="Arabic Typesetting" pitchFamily="66" charset="-78"/>
              </a:rPr>
              <a:t> </a:t>
            </a:r>
            <a:endParaRPr lang="ur-PK" dirty="0" smtClean="0">
              <a:latin typeface="Arabic Typesetting" pitchFamily="66" charset="-78"/>
              <a:cs typeface="Arabic Typesetting" pitchFamily="66" charset="-78"/>
            </a:endParaRPr>
          </a:p>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دیگر شراکتیں.</a:t>
            </a:r>
          </a:p>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صرف پاگو اِن نیٹ ورک سسٹم کے ذریعے ہی کر سکیں گے.</a:t>
            </a:r>
          </a:p>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اب اکاؤنٹ سے براہ راست ڈیبٹ کے ذریعہ اسکول کو ادائیگی کرنا ممکن نہیں ہوگا</a:t>
            </a:r>
            <a:endParaRPr lang="it-IT" dirty="0">
              <a:latin typeface="Arabic Typesetting" pitchFamily="66" charset="-78"/>
              <a:cs typeface="Arabic Typesetting" pitchFamily="66"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762000"/>
            <a:ext cx="8229600" cy="5364163"/>
          </a:xfrm>
        </p:spPr>
        <p:txBody>
          <a:bodyPr>
            <a:normAutofit/>
          </a:bodyPr>
          <a:lstStyle/>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ویب پورٹل تک رسائی حاصل کرکے</a:t>
            </a:r>
            <a:r>
              <a:rPr lang="it-IT" dirty="0" smtClean="0">
                <a:latin typeface="Arabic Typesetting" pitchFamily="66" charset="-78"/>
                <a:cs typeface="Arabic Typesetting" pitchFamily="66" charset="-78"/>
              </a:rPr>
              <a:t> MIUR</a:t>
            </a:r>
            <a:endParaRPr lang="ur-PK" dirty="0" smtClean="0">
              <a:latin typeface="Arabic Typesetting" pitchFamily="66" charset="-78"/>
              <a:cs typeface="Arabic Typesetting" pitchFamily="66" charset="-78"/>
            </a:endParaRPr>
          </a:p>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پی سی، اسمارٹ فون، تبللیٹ استعمال کرکے- اہل خانہ اہل درج زیل کام کر سکیں گے:</a:t>
            </a:r>
          </a:p>
          <a:p>
            <a:pPr>
              <a:buNone/>
            </a:pPr>
            <a:r>
              <a:rPr lang="ur-PK" dirty="0" smtClean="0">
                <a:latin typeface="Arabic Typesetting" pitchFamily="66" charset="-78"/>
                <a:cs typeface="Arabic Typesetting" pitchFamily="66" charset="-78"/>
              </a:rPr>
              <a:t>اپنے بچوں کے نام پر تمام الیکٹرانک نوٹس دیکھ سکیں گے، یہاں تک کہ اگر وہ مختلف </a:t>
            </a: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اسکولوں کے ذریعہ جاری سے بھی کیے جاتے ہیں،</a:t>
            </a:r>
          </a:p>
          <a:p>
            <a:pPr>
              <a:buNone/>
            </a:pPr>
            <a:r>
              <a:rPr lang="ur-PK" dirty="0" smtClean="0">
                <a:latin typeface="Arabic Typesetting" pitchFamily="66" charset="-78"/>
                <a:cs typeface="Arabic Typesetting" pitchFamily="66" charset="-78"/>
              </a:rPr>
              <a:t>وہ پی ایس پیز کی فہرست میں شامل: (ادائیگی کی خدمت فراہم کرنے والے: بینک/ ڈاکخانہ/تابچکی) ادائگیوں کے سب سے عام ذرائع کا استعمال کرتے ہوئے ایک ساتھ ایک یا ایک سے زیادہ نوٹس ادا کرسکیں گے.</a:t>
            </a:r>
          </a:p>
          <a:p>
            <a:pPr>
              <a:buNone/>
            </a:pPr>
            <a:r>
              <a:rPr lang="ur-PK" dirty="0" smtClean="0">
                <a:latin typeface="Arabic Typesetting" pitchFamily="66" charset="-78"/>
                <a:cs typeface="Arabic Typesetting" pitchFamily="66" charset="-78"/>
              </a:rPr>
              <a:t>والدین کو ادائیگی کی ایک تصدیق ای میل ملے گی اور وہ رسید ڈاؤن لوڈ کرکے کسی بھی ٹیکس کی کٹوتی کے لئے سرٹیفکیٹ کے طور پر استعمال کر سکتے ہیں.</a:t>
            </a:r>
            <a:endParaRPr lang="it-IT" dirty="0">
              <a:latin typeface="Arabic Typesetting" pitchFamily="66" charset="-78"/>
              <a:cs typeface="Arabic Typesetting" pitchFamily="66" charset="-7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92500" lnSpcReduction="20000"/>
          </a:bodyPr>
          <a:lstStyle/>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مندرجہ ذیل اقدامات ہیں</a:t>
            </a:r>
            <a:r>
              <a:rPr lang="it-IT" dirty="0" smtClean="0">
                <a:latin typeface="Arabic Typesetting" pitchFamily="66" charset="-78"/>
                <a:cs typeface="Arabic Typesetting" pitchFamily="66" charset="-78"/>
              </a:rPr>
              <a:t> </a:t>
            </a:r>
            <a:endParaRPr lang="ur-PK" dirty="0" smtClean="0">
              <a:latin typeface="Arabic Typesetting" pitchFamily="66" charset="-78"/>
              <a:cs typeface="Arabic Typesetting" pitchFamily="66" charset="-78"/>
            </a:endParaRPr>
          </a:p>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١. کس طرح خدمت تک رسائی حاصل کرنی ہیں:</a:t>
            </a:r>
          </a:p>
          <a:p>
            <a:pPr>
              <a:buNone/>
            </a:pPr>
            <a:r>
              <a:rPr lang="ur-PK" dirty="0" smtClean="0">
                <a:latin typeface="Arabic Typesetting" pitchFamily="66" charset="-78"/>
                <a:cs typeface="Arabic Typesetting" pitchFamily="66" charset="-78"/>
              </a:rPr>
              <a:t>پاگو ان رتے سروس تک رسائی حاصل کرنے کے، آپ کے پاس صارف نام اور پاس ورڈ ہونا </a:t>
            </a: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ضروری ہے.والدین / سرپرست نے "پاگو ان رتے" سروس تک رسائی حاصل کر کتے ہیں:</a:t>
            </a:r>
          </a:p>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ویب سائٹ سے لنک کے ذریعے</a:t>
            </a:r>
            <a:r>
              <a:rPr lang="it-IT" dirty="0" smtClean="0">
                <a:latin typeface="Arabic Typesetting" pitchFamily="66" charset="-78"/>
                <a:cs typeface="Arabic Typesetting" pitchFamily="66" charset="-78"/>
              </a:rPr>
              <a:t>  MIUR</a:t>
            </a:r>
            <a:endParaRPr lang="ur-PK" dirty="0" smtClean="0">
              <a:latin typeface="Arabic Typesetting" pitchFamily="66" charset="-78"/>
              <a:cs typeface="Arabic Typesetting" pitchFamily="66" charset="-78"/>
            </a:endParaRPr>
          </a:p>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 </a:t>
            </a:r>
            <a:r>
              <a:rPr lang="it-IT" dirty="0" smtClean="0">
                <a:latin typeface="Arabic Typesetting" pitchFamily="66" charset="-78"/>
                <a:cs typeface="Arabic Typesetting" pitchFamily="66" charset="-78"/>
              </a:rPr>
              <a:t>http://www.istruzione.it/pagoinrete/</a:t>
            </a:r>
          </a:p>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یا سائٹ کے ہوم پیج پر "پیگو ان ریٹ" لنک ​​کے ذریعےانسٹی ٹیوٹ کے،</a:t>
            </a:r>
          </a:p>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 پر کلک کرکے. </a:t>
            </a:r>
            <a:r>
              <a:rPr lang="it-IT" dirty="0" smtClean="0">
                <a:latin typeface="Arabic Typesetting" pitchFamily="66" charset="-78"/>
                <a:cs typeface="Arabic Typesetting" pitchFamily="66" charset="-78"/>
              </a:rPr>
              <a:t> SPID</a:t>
            </a:r>
            <a:r>
              <a:rPr lang="ur-PK" dirty="0" smtClean="0">
                <a:latin typeface="Arabic Typesetting" pitchFamily="66" charset="-78"/>
                <a:cs typeface="Arabic Typesetting" pitchFamily="66" charset="-78"/>
              </a:rPr>
              <a:t>"لاگ ان</a:t>
            </a:r>
          </a:p>
          <a:p>
            <a:pPr>
              <a:buNone/>
            </a:pPr>
            <a:r>
              <a:rPr lang="ur-PK" dirty="0" smtClean="0">
                <a:latin typeface="Arabic Typesetting" pitchFamily="66" charset="-78"/>
                <a:cs typeface="Arabic Typesetting" pitchFamily="66" charset="-78"/>
              </a:rPr>
              <a:t>یا پھر، اگر آپ نےآن لائن رجسٹریشن کی درخواست جمع کرائی ہے، تواسی معلومات (صارف نام اور پاسورڈ)  کا استعمال کرتے ہوئے، جو کے آپ کے بچے کی آن لائن رجسٹریشن کے ساتھ </a:t>
            </a: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حاصل ملے ہیں۔</a:t>
            </a:r>
          </a:p>
          <a:p>
            <a:pPr>
              <a:buNone/>
            </a:pPr>
            <a:r>
              <a:rPr lang="ur-PK" dirty="0" smtClean="0">
                <a:latin typeface="Arabic Typesetting" pitchFamily="66" charset="-78"/>
                <a:cs typeface="Arabic Typesetting" pitchFamily="66" charset="-78"/>
              </a:rPr>
              <a:t>صرف پہلی ادائیگی کی خدمت رسائی تک کے لئے پرائیویسی کی شرائط کی منظوری ضروری </a:t>
            </a: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ہوگی.</a:t>
            </a:r>
            <a:endParaRPr lang="it-IT" dirty="0">
              <a:latin typeface="Arabic Typesetting" pitchFamily="66" charset="-78"/>
              <a:cs typeface="Arabic Typesetting" pitchFamily="66" charset="-7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791200"/>
          </a:xfrm>
        </p:spPr>
        <p:txBody>
          <a:bodyPr>
            <a:normAutofit fontScale="77500" lnSpcReduction="20000"/>
          </a:bodyPr>
          <a:lstStyle/>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٢. پیرن/،گارڈین/ طالب علم ایسوسی ایشن کی درخواست بھیجیں</a:t>
            </a:r>
            <a:r>
              <a:rPr lang="it-IT" dirty="0" smtClean="0">
                <a:latin typeface="Arabic Typesetting" pitchFamily="66" charset="-78"/>
                <a:cs typeface="Arabic Typesetting" pitchFamily="66" charset="-78"/>
              </a:rPr>
              <a:t> </a:t>
            </a:r>
            <a:endParaRPr lang="ur-PK" dirty="0" smtClean="0">
              <a:latin typeface="Arabic Typesetting" pitchFamily="66" charset="-78"/>
              <a:cs typeface="Arabic Typesetting" pitchFamily="66" charset="-78"/>
            </a:endParaRPr>
          </a:p>
          <a:p>
            <a:pPr>
              <a:buNone/>
            </a:pPr>
            <a:r>
              <a:rPr lang="ur-PK" dirty="0" smtClean="0">
                <a:latin typeface="Arabic Typesetting" pitchFamily="66" charset="-78"/>
                <a:cs typeface="Arabic Typesetting" pitchFamily="66" charset="-78"/>
              </a:rPr>
              <a:t>والدین/ سرپرست لازمی طور پر اسکول سے درخواست کریں کہ سکول جانے والے شاگرد (اگر زیادہ بچےہیں تو ان سبکے لئے بھی ) کے لئے مختص الیکٹرانک ادائیگی کے نوٹسز دیکھنے کے ا سے سے  وابستہ رہے۔</a:t>
            </a:r>
          </a:p>
          <a:p>
            <a:pPr>
              <a:buNone/>
            </a:pPr>
            <a:r>
              <a:rPr lang="ur-PK" dirty="0" smtClean="0">
                <a:latin typeface="Arabic Typesetting" pitchFamily="66" charset="-78"/>
                <a:cs typeface="Arabic Typesetting" pitchFamily="66" charset="-78"/>
              </a:rPr>
              <a:t>تیار کردہ اور اس کے ساتھ منسلک فارم کا استعمال کرتے ہوئے درخواست ضرور کی جانی چاہئے:</a:t>
            </a:r>
          </a:p>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پتے پر بھیجے.</a:t>
            </a:r>
            <a:r>
              <a:rPr lang="it-IT" dirty="0" smtClean="0">
                <a:latin typeface="Arabic Typesetting" pitchFamily="66" charset="-78"/>
                <a:cs typeface="Arabic Typesetting" pitchFamily="66" charset="-78"/>
              </a:rPr>
              <a:t>  didattica@icedeamicis.edu.it </a:t>
            </a:r>
            <a:r>
              <a:rPr lang="ur-PK" dirty="0" smtClean="0">
                <a:latin typeface="Arabic Typesetting" pitchFamily="66" charset="-78"/>
                <a:cs typeface="Arabic Typesetting" pitchFamily="66" charset="-78"/>
              </a:rPr>
              <a:t>3 مئی سے 12 مئی تک </a:t>
            </a:r>
          </a:p>
          <a:p>
            <a:pPr>
              <a:buNone/>
            </a:pPr>
            <a:r>
              <a:rPr lang="ur-PK" dirty="0" smtClean="0">
                <a:latin typeface="Arabic Typesetting" pitchFamily="66" charset="-78"/>
                <a:cs typeface="Arabic Typesetting" pitchFamily="66" charset="-78"/>
              </a:rPr>
              <a:t>فارم کو بھرنا لازمی ہے۔اس کی گمشدگی یا غلط فل کرنے کے نتیجے میں خدمت مہیا کرنے میں عدم اہلیت کا سامنا </a:t>
            </a: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کرنا پڑ سکتا ہے۔</a:t>
            </a:r>
          </a:p>
          <a:p>
            <a:pPr>
              <a:buNone/>
            </a:pPr>
            <a:r>
              <a:rPr lang="ur-PK" dirty="0" smtClean="0">
                <a:latin typeface="Arabic Typesetting" pitchFamily="66" charset="-78"/>
                <a:cs typeface="Arabic Typesetting" pitchFamily="66" charset="-78"/>
              </a:rPr>
              <a:t>فارم کی وصولی کے بعد، سکریٹریٹ والدین بچوں سے وابستگی کی تصدیق کرے گا۔ پروسیجرمیں کچھ دن لگ </a:t>
            </a: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سکتے ہیں۔</a:t>
            </a:r>
          </a:p>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ایک بارسکریٹریٹ کے زیرے نگرانی  ایسوسی ایشن بن جانے کے بعد، والدین / سرپرست</a:t>
            </a:r>
            <a:r>
              <a:rPr lang="it-IT" dirty="0" smtClean="0">
                <a:latin typeface="Arabic Typesetting" pitchFamily="66" charset="-78"/>
                <a:cs typeface="Arabic Typesetting" pitchFamily="66" charset="-78"/>
              </a:rPr>
              <a:t>              </a:t>
            </a:r>
            <a:endParaRPr lang="ur-PK" dirty="0" smtClean="0">
              <a:latin typeface="Arabic Typesetting" pitchFamily="66" charset="-78"/>
              <a:cs typeface="Arabic Typesetting" pitchFamily="66" charset="-78"/>
            </a:endParaRPr>
          </a:p>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کے پاگو ان رتے پورٹل تک رسائی حاصل کرکے،</a:t>
            </a:r>
            <a:r>
              <a:rPr lang="it-IT" dirty="0" smtClean="0">
                <a:latin typeface="Arabic Typesetting" pitchFamily="66" charset="-78"/>
                <a:cs typeface="Arabic Typesetting" pitchFamily="66" charset="-78"/>
              </a:rPr>
              <a:t> MIUR </a:t>
            </a:r>
          </a:p>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یہ خود بخود ادائیگی کرنے کے اہل ہو جاۓ گے۔</a:t>
            </a:r>
          </a:p>
          <a:p>
            <a:pPr>
              <a:buNone/>
            </a:pPr>
            <a:r>
              <a:rPr lang="ur-PK" dirty="0" smtClean="0">
                <a:latin typeface="Arabic Typesetting" pitchFamily="66" charset="-78"/>
                <a:cs typeface="Arabic Typesetting" pitchFamily="66" charset="-78"/>
              </a:rPr>
              <a:t>جب والدین/سرپرست پہلی بار لاگ ان ہوں گے، تو سسٹم آپ کو یہ دیکھنے کا اشارہ کرے گا، تو نظام آپ کو دیکھنے کے لئے کہے گا: خدمت کے عمومی حالات اور ذاتی اعداد و شمار پر کارروائی کے لئے آپ کی ذاتی </a:t>
            </a: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انفارمیشن کے لئے رضامندی فراہم کرے۔</a:t>
            </a:r>
            <a:endParaRPr lang="it-IT" dirty="0">
              <a:latin typeface="Arabic Typesetting" pitchFamily="66" charset="-78"/>
              <a:cs typeface="Arabic Typesetting" pitchFamily="66" charset="-7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57200" y="533400"/>
            <a:ext cx="8229600" cy="5867400"/>
          </a:xfrm>
        </p:spPr>
        <p:txBody>
          <a:bodyPr>
            <a:normAutofit fontScale="85000" lnSpcReduction="10000"/>
          </a:bodyPr>
          <a:lstStyle/>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٣. ادا کرنے کا طریقہ</a:t>
            </a:r>
            <a:r>
              <a:rPr lang="it-IT" dirty="0" smtClean="0">
                <a:latin typeface="Arabic Typesetting" pitchFamily="66" charset="-78"/>
                <a:cs typeface="Arabic Typesetting" pitchFamily="66" charset="-78"/>
              </a:rPr>
              <a:t> </a:t>
            </a:r>
            <a:endParaRPr lang="ur-PK" dirty="0" smtClean="0">
              <a:latin typeface="Arabic Typesetting" pitchFamily="66" charset="-78"/>
              <a:cs typeface="Arabic Typesetting" pitchFamily="66" charset="-78"/>
            </a:endParaRPr>
          </a:p>
          <a:p>
            <a:pPr>
              <a:buNone/>
            </a:pPr>
            <a:r>
              <a:rPr lang="ur-PK" dirty="0" smtClean="0">
                <a:latin typeface="Arabic Typesetting" pitchFamily="66" charset="-78"/>
                <a:cs typeface="Arabic Typesetting" pitchFamily="66" charset="-78"/>
              </a:rPr>
              <a:t>رجسٹرڈ والدین/ سرپرست، اپنےذاتی ایریا سے،صفحہ کے نیچے بائیں طرف پر "پاگل ان رتے ورک </a:t>
            </a: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اسکول" پر کلک کریں.</a:t>
            </a:r>
          </a:p>
          <a:p>
            <a:pPr>
              <a:buNone/>
            </a:pPr>
            <a:r>
              <a:rPr lang="ur-PK" dirty="0" smtClean="0">
                <a:latin typeface="Arabic Typesetting" pitchFamily="66" charset="-78"/>
                <a:cs typeface="Arabic Typesetting" pitchFamily="66" charset="-78"/>
              </a:rPr>
              <a:t> اگلی سکرین پرآپ کو صارف دستی، جس سے آپ مشورہ کرنے کے لئے مدعو کیا گیا ہے، اورعمومی </a:t>
            </a: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سوالنامہ پائیں گے</a:t>
            </a:r>
          </a:p>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براہ راست ربط:</a:t>
            </a:r>
          </a:p>
          <a:p>
            <a:pPr>
              <a:buNone/>
            </a:pPr>
            <a:r>
              <a:rPr lang="it-IT" dirty="0" smtClean="0">
                <a:latin typeface="Arabic Typesetting" pitchFamily="66" charset="-78"/>
                <a:cs typeface="Arabic Typesetting" pitchFamily="66" charset="-78"/>
              </a:rPr>
              <a:t>https://www.istruzione.it/pagoinrete/files/Manuale_utente_Web_Scuola.pdf</a:t>
            </a:r>
          </a:p>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پیمنٹ کروانے کے لئے،آپ کو منتخب کرنا پڑے گا'' اہم ادائیگی 'اور داخل کریں</a:t>
            </a:r>
            <a:r>
              <a:rPr lang="it-IT" dirty="0" smtClean="0">
                <a:latin typeface="Arabic Typesetting" pitchFamily="66" charset="-78"/>
                <a:cs typeface="Arabic Typesetting" pitchFamily="66" charset="-78"/>
              </a:rPr>
              <a:t> </a:t>
            </a:r>
            <a:endParaRPr lang="ur-PK" dirty="0" smtClean="0">
              <a:latin typeface="Arabic Typesetting" pitchFamily="66" charset="-78"/>
              <a:cs typeface="Arabic Typesetting" pitchFamily="66" charset="-78"/>
            </a:endParaRPr>
          </a:p>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براہ راست، دائیں طرف والے خانے میں، ہمارے اسکول کا میکانگرافک کوڈ:</a:t>
            </a:r>
          </a:p>
          <a:p>
            <a:pPr>
              <a:buNone/>
            </a:pPr>
            <a:r>
              <a:rPr lang="it-IT" dirty="0" smtClean="0">
                <a:latin typeface="Arabic Typesetting" pitchFamily="66" charset="-78"/>
                <a:cs typeface="Arabic Typesetting" pitchFamily="66" charset="-78"/>
              </a:rPr>
              <a:t>                                                                                     VAIC87600E.</a:t>
            </a:r>
          </a:p>
          <a:p>
            <a:pPr>
              <a:buNone/>
            </a:pPr>
            <a:r>
              <a:rPr lang="ur-PK" dirty="0" smtClean="0">
                <a:latin typeface="Arabic Typesetting" pitchFamily="66" charset="-78"/>
                <a:cs typeface="Arabic Typesetting" pitchFamily="66" charset="-78"/>
              </a:rPr>
              <a:t>پھر آپ کو ایک میگنفائنگ گلاس کی شکل میں آئیکون پر کلک کرنے کی ضرورت ہوگی</a:t>
            </a: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    </a:t>
            </a:r>
          </a:p>
          <a:p>
            <a:pPr>
              <a:buNone/>
            </a:pPr>
            <a:r>
              <a:rPr lang="ur-PK" dirty="0" smtClean="0">
                <a:latin typeface="Arabic Typesetting" pitchFamily="66" charset="-78"/>
                <a:cs typeface="Arabic Typesetting" pitchFamily="66" charset="-78"/>
              </a:rPr>
              <a:t>کارروائیوں کا آئٹم، جس کے ذریعے والدین/ سرپرست سیکرٹریٹ کے ذریعہ تیار کردہ ادائیگیوں کی فہرست دیکھ سکتے ہیں.</a:t>
            </a:r>
            <a:r>
              <a:rPr lang="it-IT" dirty="0" smtClean="0">
                <a:latin typeface="Arabic Typesetting" pitchFamily="66" charset="-78"/>
                <a:cs typeface="Arabic Typesetting" pitchFamily="66" charset="-78"/>
              </a:rPr>
              <a:t> </a:t>
            </a:r>
            <a:endParaRPr lang="it-IT" dirty="0">
              <a:latin typeface="Arabic Typesetting" pitchFamily="66" charset="-78"/>
              <a:cs typeface="Arabic Typesetting" pitchFamily="66" charset="-7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248400"/>
          </a:xfrm>
        </p:spPr>
        <p:txBody>
          <a:bodyPr>
            <a:normAutofit fontScale="70000" lnSpcReduction="20000"/>
          </a:bodyPr>
          <a:lstStyle/>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ادائیگی کا طریقہ انتخاب</a:t>
            </a:r>
          </a:p>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آن لائن ادائیگی کے، والدین/ سرپرست کو لازمی طور پردرز زیل کام کرنا چاہئے:</a:t>
            </a:r>
            <a:r>
              <a:rPr lang="it-IT" dirty="0" smtClean="0">
                <a:latin typeface="Arabic Typesetting" pitchFamily="66" charset="-78"/>
                <a:cs typeface="Arabic Typesetting" pitchFamily="66" charset="-78"/>
              </a:rPr>
              <a:t> </a:t>
            </a:r>
            <a:endParaRPr lang="ur-PK" dirty="0" smtClean="0">
              <a:latin typeface="Arabic Typesetting" pitchFamily="66" charset="-78"/>
              <a:cs typeface="Arabic Typesetting" pitchFamily="66" charset="-78"/>
            </a:endParaRPr>
          </a:p>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ایک خریداری کی ٹوکری میں ادائیگی کرنے والے، اسکول کے ذریعہ بھیجے گئے ایک یا زیادہ الیکٹرانک نوٹس منتخب کریں</a:t>
            </a:r>
            <a:r>
              <a:rPr lang="it-IT" dirty="0" smtClean="0">
                <a:latin typeface="Arabic Typesetting" pitchFamily="66" charset="-78"/>
                <a:cs typeface="Arabic Typesetting" pitchFamily="66" charset="-78"/>
              </a:rPr>
              <a:t> </a:t>
            </a:r>
            <a:endParaRPr lang="ur-PK" dirty="0" smtClean="0">
              <a:latin typeface="Arabic Typesetting" pitchFamily="66" charset="-78"/>
              <a:cs typeface="Arabic Typesetting" pitchFamily="66" charset="-78"/>
            </a:endParaRPr>
          </a:p>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پیش کردہ ادائیگی کے مختلف طریقوں کے درمیان انتخاب کریں:</a:t>
            </a:r>
          </a:p>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براہ راست آن لائن ادائیگی:میں داخل ہوکر ادائیگی کا طریقہ منتخب کریں</a:t>
            </a:r>
          </a:p>
          <a:p>
            <a:pPr>
              <a:buNone/>
            </a:pPr>
            <a:r>
              <a:rPr lang="ur-PK" dirty="0" smtClean="0">
                <a:latin typeface="Arabic Typesetting" pitchFamily="66" charset="-78"/>
                <a:cs typeface="Arabic Typesetting" pitchFamily="66" charset="-78"/>
              </a:rPr>
              <a:t>درخواست کردہ ڈیٹا ( پاگوان رتے کریڈٹ / ڈیبٹ کارڈ یا والدین/ سرپرست کے کرنٹ اکاؤنٹ سے متعلق کوئی ڈیٹا محفوظ نہیں کرتا ہے) یا موجودہ اکاؤنٹ میں کارڈ، کا کارڈ کریڈٹ / ڈیبٹ یا دیگر آن لائن ادائیگی کے طریقے (پے پال ، ستیسپے ، وغیرہ) اور ایککریڈٹ ادارہ جو انتخابی ادائیگی کے طریقہ کار کی اجازت دیتے ہیں۔(کوئی ایک سلیکٹ کرے)</a:t>
            </a:r>
          </a:p>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مزید معلومات کے لئے:</a:t>
            </a:r>
          </a:p>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 </a:t>
            </a:r>
            <a:r>
              <a:rPr lang="it-IT" dirty="0" smtClean="0">
                <a:latin typeface="Arabic Typesetting" pitchFamily="66" charset="-78"/>
                <a:cs typeface="Arabic Typesetting" pitchFamily="66" charset="-78"/>
              </a:rPr>
              <a:t>https://www.istruzione.it/pagoinrete/accedere.html </a:t>
            </a:r>
          </a:p>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پی ایس پی پر ادائیگی (ادائیگی کی خدمت فراہم کرنے والے بینک برانچز)</a:t>
            </a:r>
          </a:p>
          <a:p>
            <a:pPr>
              <a:buNone/>
            </a:pPr>
            <a:r>
              <a:rPr lang="ur-PK" dirty="0" smtClean="0">
                <a:latin typeface="Arabic Typesetting" pitchFamily="66" charset="-78"/>
                <a:cs typeface="Arabic Typesetting" pitchFamily="66" charset="-78"/>
              </a:rPr>
              <a:t>کو ظاہر کرنے والے نظام کے ذریعہ تیار کردہ ادائیگی دستاویز،</a:t>
            </a:r>
            <a:r>
              <a:rPr lang="it-IT" dirty="0" smtClean="0">
                <a:latin typeface="Arabic Typesetting" pitchFamily="66" charset="-78"/>
                <a:cs typeface="Arabic Typesetting" pitchFamily="66" charset="-78"/>
              </a:rPr>
              <a:t> BAR-Code</a:t>
            </a:r>
            <a:r>
              <a:rPr lang="ur-PK" dirty="0" smtClean="0">
                <a:latin typeface="Arabic Typesetting" pitchFamily="66" charset="-78"/>
                <a:cs typeface="Arabic Typesetting" pitchFamily="66" charset="-78"/>
              </a:rPr>
              <a:t>یا پوسٹ آفس، تابچکی)۔ پرنٹ یا</a:t>
            </a:r>
          </a:p>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منتخب کردہ نوٹسوں کا کیو آر کوڈ، آپ (ان میں سے کسی ایک) ذریعے ادائیگی کرسکتے ہیں</a:t>
            </a:r>
          </a:p>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مزید معلومات کے لئے:</a:t>
            </a:r>
          </a:p>
          <a:p>
            <a:pPr>
              <a:buNone/>
            </a:pPr>
            <a:r>
              <a:rPr lang="it-IT" dirty="0" smtClean="0">
                <a:latin typeface="Arabic Typesetting" pitchFamily="66" charset="-78"/>
                <a:cs typeface="Arabic Typesetting" pitchFamily="66" charset="-78"/>
              </a:rPr>
              <a:t>                                               https://www.istruzione.it/pagoinrete/accedere.html </a:t>
            </a:r>
          </a:p>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اس کے بعد والدین/ سرپرست  اپنی ادائیگیاں دیکھ سکے گے</a:t>
            </a:r>
            <a:r>
              <a:rPr lang="it-IT" dirty="0" smtClean="0">
                <a:latin typeface="Arabic Typesetting" pitchFamily="66" charset="-78"/>
                <a:cs typeface="Arabic Typesetting" pitchFamily="66" charset="-78"/>
              </a:rPr>
              <a:t> </a:t>
            </a:r>
            <a:endParaRPr lang="ur-PK" dirty="0" smtClean="0">
              <a:latin typeface="Arabic Typesetting" pitchFamily="66" charset="-78"/>
              <a:cs typeface="Arabic Typesetting" pitchFamily="66" charset="-78"/>
            </a:endParaRPr>
          </a:p>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 نیزادائیگی کی الیکٹرانک رسید اور متعلقہ سرٹیفکیٹ ڈاؤن لوڈ کرسکتے ہیں</a:t>
            </a:r>
          </a:p>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قانون کے ذریعہ فراہم کردہ مقاصد کے لئے قابل استعمال ہو گے. (مثلا. رددیتو شو کروانے کے لئے ).</a:t>
            </a:r>
            <a:r>
              <a:rPr lang="it-IT" dirty="0" smtClean="0">
                <a:latin typeface="Arabic Typesetting" pitchFamily="66" charset="-78"/>
                <a:cs typeface="Arabic Typesetting" pitchFamily="66" charset="-78"/>
              </a:rPr>
              <a:t> </a:t>
            </a:r>
            <a:endParaRPr lang="it-IT" dirty="0">
              <a:latin typeface="Arabic Typesetting" pitchFamily="66" charset="-78"/>
              <a:cs typeface="Arabic Typesetting" pitchFamily="66" charset="-7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85000" lnSpcReduction="10000"/>
          </a:bodyPr>
          <a:lstStyle/>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مدد کے لئے:</a:t>
            </a:r>
          </a:p>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کسی بھی مشکلات کے لئے، والدین/ سرپرست فون نمبر پر مدد کی درخواست کرسکتے ہیں۔</a:t>
            </a:r>
            <a:r>
              <a:rPr lang="it-IT" dirty="0" smtClean="0">
                <a:latin typeface="Arabic Typesetting" pitchFamily="66" charset="-78"/>
                <a:cs typeface="Arabic Typesetting" pitchFamily="66" charset="-78"/>
              </a:rPr>
              <a:t> </a:t>
            </a:r>
          </a:p>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080</a:t>
            </a: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3267603</a:t>
            </a:r>
          </a:p>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پیر سے جمعہ تک ، صبح 8 بج کر 18:30 بجے تک سرگرم رہتا ہے</a:t>
            </a:r>
          </a:p>
          <a:p>
            <a:pPr>
              <a:buNone/>
            </a:pPr>
            <a:endParaRPr lang="ur-PK" dirty="0" smtClean="0">
              <a:latin typeface="Arabic Typesetting" pitchFamily="66" charset="-78"/>
              <a:cs typeface="Arabic Typesetting" pitchFamily="66" charset="-78"/>
            </a:endParaRPr>
          </a:p>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معلومات کے عمل میں رازداری اورذاتی ڈیٹا کی حفاظت</a:t>
            </a:r>
            <a:r>
              <a:rPr lang="it-IT" dirty="0" smtClean="0">
                <a:latin typeface="Arabic Typesetting" pitchFamily="66" charset="-78"/>
                <a:cs typeface="Arabic Typesetting" pitchFamily="66" charset="-78"/>
              </a:rPr>
              <a:t> </a:t>
            </a:r>
            <a:endParaRPr lang="ur-PK" dirty="0" smtClean="0">
              <a:latin typeface="Arabic Typesetting" pitchFamily="66" charset="-78"/>
              <a:cs typeface="Arabic Typesetting" pitchFamily="66" charset="-78"/>
            </a:endParaRPr>
          </a:p>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ہم اس کے ذریعہ ایس.وی. کہ اعداد و شمار کے عنوان سے متعلق مقاصد کے لئے فراہم کیا گیا ہے</a:t>
            </a:r>
          </a:p>
          <a:p>
            <a:pPr>
              <a:buNone/>
            </a:pPr>
            <a:r>
              <a:rPr lang="it-IT" smtClean="0">
                <a:latin typeface="Arabic Typesetting" pitchFamily="66" charset="-78"/>
                <a:cs typeface="Arabic Typesetting" pitchFamily="66" charset="-78"/>
              </a:rPr>
              <a:t>         </a:t>
            </a:r>
            <a:r>
              <a:rPr lang="ur-PK" smtClean="0">
                <a:latin typeface="Arabic Typesetting" pitchFamily="66" charset="-78"/>
                <a:cs typeface="Arabic Typesetting" pitchFamily="66" charset="-78"/>
              </a:rPr>
              <a:t>اس </a:t>
            </a:r>
            <a:r>
              <a:rPr lang="ur-PK" dirty="0" smtClean="0">
                <a:latin typeface="Arabic Typesetting" pitchFamily="66" charset="-78"/>
                <a:cs typeface="Arabic Typesetting" pitchFamily="66" charset="-78"/>
              </a:rPr>
              <a:t>دستاویز پر قانون سازی فرمان کی دفعات کے مطابق ڈیٹا کنٹرولر کے ذریعہ کارروائی </a:t>
            </a:r>
            <a:r>
              <a:rPr lang="ur-PK" smtClean="0">
                <a:latin typeface="Arabic Typesetting" pitchFamily="66" charset="-78"/>
                <a:cs typeface="Arabic Typesetting" pitchFamily="66" charset="-78"/>
              </a:rPr>
              <a:t>کی جائے</a:t>
            </a:r>
            <a:r>
              <a:rPr lang="it-IT" dirty="0" smtClean="0">
                <a:latin typeface="Arabic Typesetting" pitchFamily="66" charset="-78"/>
                <a:cs typeface="Arabic Typesetting" pitchFamily="66" charset="-78"/>
              </a:rPr>
              <a:t>    </a:t>
            </a:r>
            <a:endParaRPr lang="ur-PK" dirty="0" smtClean="0">
              <a:latin typeface="Arabic Typesetting" pitchFamily="66" charset="-78"/>
              <a:cs typeface="Arabic Typesetting" pitchFamily="66" charset="-78"/>
            </a:endParaRPr>
          </a:p>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196/2003 - جیسا کہ قانون سازی فرمان 101/2018 - اور یورپی ریگولیشن نے ترمیم کیا</a:t>
            </a:r>
          </a:p>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2016/679۔ خاص طور پر ، آرٹ کی دفعات کے مطابق۔ مذکورہ بالا میں سے 13</a:t>
            </a:r>
          </a:p>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ضابطہ ، ڈیٹا کنٹرولر معلومات میں اس سلوک کے طریقوں اور شرائط کی نشاندہی کرتا ہے</a:t>
            </a:r>
          </a:p>
          <a:p>
            <a:pPr>
              <a:buNone/>
            </a:pPr>
            <a:r>
              <a:rPr lang="it-IT" dirty="0" smtClean="0">
                <a:latin typeface="Arabic Typesetting" pitchFamily="66" charset="-78"/>
                <a:cs typeface="Arabic Typesetting" pitchFamily="66" charset="-78"/>
              </a:rPr>
              <a:t>                                            </a:t>
            </a:r>
            <a:r>
              <a:rPr lang="ur-PK" dirty="0" smtClean="0">
                <a:latin typeface="Arabic Typesetting" pitchFamily="66" charset="-78"/>
                <a:cs typeface="Arabic Typesetting" pitchFamily="66" charset="-78"/>
              </a:rPr>
              <a:t>انسٹی ٹیوٹ کی ویب سائٹ ، پرائیویسی سیکشن پر شائع ہیں۔</a:t>
            </a:r>
            <a:endParaRPr lang="it-IT" dirty="0">
              <a:latin typeface="Arabic Typesetting" pitchFamily="66" charset="-78"/>
              <a:cs typeface="Arabic Typesetting" pitchFamily="66" charset="-78"/>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623</TotalTime>
  <Words>1229</Words>
  <Application>Microsoft Office PowerPoint</Application>
  <PresentationFormat>Presentazione su schermo (4:3)</PresentationFormat>
  <Paragraphs>80</Paragraphs>
  <Slides>7</Slides>
  <Notes>1</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7</vt:i4>
      </vt:variant>
    </vt:vector>
  </HeadingPairs>
  <TitlesOfParts>
    <vt:vector size="11" baseType="lpstr">
      <vt:lpstr>Arabic Typesetting</vt:lpstr>
      <vt:lpstr>Arial</vt:lpstr>
      <vt:lpstr>Calibri</vt:lpstr>
      <vt:lpstr>Office Theme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Hussnain</dc:creator>
  <cp:lastModifiedBy>ammin03</cp:lastModifiedBy>
  <cp:revision>35</cp:revision>
  <dcterms:created xsi:type="dcterms:W3CDTF">2006-08-16T00:00:00Z</dcterms:created>
  <dcterms:modified xsi:type="dcterms:W3CDTF">2021-05-06T13:34:04Z</dcterms:modified>
</cp:coreProperties>
</file>